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410" r:id="rId2"/>
    <p:sldId id="411" r:id="rId3"/>
    <p:sldId id="412" r:id="rId4"/>
    <p:sldId id="413" r:id="rId5"/>
    <p:sldId id="414" r:id="rId6"/>
    <p:sldId id="415" r:id="rId7"/>
    <p:sldId id="416" r:id="rId8"/>
    <p:sldId id="417" r:id="rId9"/>
    <p:sldId id="418" r:id="rId10"/>
    <p:sldId id="419" r:id="rId11"/>
    <p:sldId id="420" r:id="rId12"/>
    <p:sldId id="426" r:id="rId13"/>
    <p:sldId id="427" r:id="rId14"/>
    <p:sldId id="428" r:id="rId15"/>
    <p:sldId id="429" r:id="rId16"/>
    <p:sldId id="430" r:id="rId17"/>
    <p:sldId id="431" r:id="rId18"/>
  </p:sldIdLst>
  <p:sldSz cx="9144000" cy="6858000" type="screen4x3"/>
  <p:notesSz cx="7315200" cy="9601200"/>
  <p:defaultTextStyle>
    <a:defPPr>
      <a:defRPr lang="en-US"/>
    </a:defPPr>
    <a:lvl1pPr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sz="1200" b="1" kern="1200">
        <a:solidFill>
          <a:srgbClr val="FFFF00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FF"/>
    <a:srgbClr val="FF6600"/>
    <a:srgbClr val="FF99CC"/>
    <a:srgbClr val="00FF00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88758" autoAdjust="0"/>
  </p:normalViewPr>
  <p:slideViewPr>
    <p:cSldViewPr>
      <p:cViewPr varScale="1">
        <p:scale>
          <a:sx n="114" d="100"/>
          <a:sy n="114" d="100"/>
        </p:scale>
        <p:origin x="1560" y="11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1CA99E0-E95C-4F1B-B0F2-4565A2B40149}" type="datetimeFigureOut">
              <a:rPr lang="en-US" smtClean="0"/>
              <a:pPr/>
              <a:t>8/28/2022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6A2EA70-8A4C-40BF-A25E-4BD4BBF0DD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96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7502A0-2A22-4053-87DB-A49A1760D2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3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7ECFB2-8AE7-463F-BA78-3395A84F79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59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76200"/>
            <a:ext cx="19431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676900" cy="6096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8AD993-E1A1-4830-9832-91AF7F474A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7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914400"/>
            <a:ext cx="381000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3810000" cy="2552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619500"/>
            <a:ext cx="3810000" cy="2552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899897-58A2-4F66-9561-F3C357736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21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7D7D2A-1BAE-400D-B4B6-AE94372DC02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1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9C1415-B1A8-492C-B7C6-94B7FBFAE2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144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5DF07F-76C4-454F-B8DD-1935FAB6C5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86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BAFC8E3-4FC0-4047-B5D6-F758D3251C1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8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BC26D4-932C-478F-A230-EF4C62E6E87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3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9A9634-C294-488D-8DB4-6764EAD2AD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6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CCE15-091A-4D6A-B3E0-FCFCC42F8F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1354DA-5701-411B-AE15-165F911C3A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8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762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914400"/>
            <a:ext cx="77724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826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defRPr sz="14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8826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4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8826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4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fld id="{D5899897-58A2-4F66-9561-F3C3577365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82695" name="Line 7"/>
          <p:cNvSpPr>
            <a:spLocks noChangeShapeType="1"/>
          </p:cNvSpPr>
          <p:nvPr/>
        </p:nvSpPr>
        <p:spPr bwMode="auto">
          <a:xfrm>
            <a:off x="685800" y="838200"/>
            <a:ext cx="777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21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jonathan_hui/gan-whats-generative-adversarial-networks-and-its-application-f39ed278ef09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nn.com/interactive/2019/01/business/pentagons-race-against-deepfake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extrembrandt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nsorflow/models/tree/master/research/inception" TargetMode="External"/><Relationship Id="rId2" Type="http://schemas.openxmlformats.org/officeDocument/2006/relationships/hyperlink" Target="http://www.robots.ox.ac.uk/~vgg/research/very_dee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lp.stanford.edu/projects/glove/" TargetMode="External"/><Relationship Id="rId5" Type="http://schemas.openxmlformats.org/officeDocument/2006/relationships/hyperlink" Target="https://code.google.com/archive/p/word2vec/" TargetMode="External"/><Relationship Id="rId4" Type="http://schemas.openxmlformats.org/officeDocument/2006/relationships/hyperlink" Target="https://github.com/KaimingHe/deep-residual-networks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keras.io/applications/#inceptionv3" TargetMode="External"/><Relationship Id="rId13" Type="http://schemas.openxmlformats.org/officeDocument/2006/relationships/hyperlink" Target="https://keras.io/applications/#nasnet" TargetMode="External"/><Relationship Id="rId3" Type="http://schemas.openxmlformats.org/officeDocument/2006/relationships/hyperlink" Target="http://image-net.org/index" TargetMode="External"/><Relationship Id="rId7" Type="http://schemas.openxmlformats.org/officeDocument/2006/relationships/hyperlink" Target="https://keras.io/applications/#resnet" TargetMode="External"/><Relationship Id="rId12" Type="http://schemas.openxmlformats.org/officeDocument/2006/relationships/hyperlink" Target="https://keras.io/applications/#densenet" TargetMode="External"/><Relationship Id="rId2" Type="http://schemas.openxmlformats.org/officeDocument/2006/relationships/hyperlink" Target="https://keras.io/application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eras.io/applications/#vgg19" TargetMode="External"/><Relationship Id="rId11" Type="http://schemas.openxmlformats.org/officeDocument/2006/relationships/hyperlink" Target="https://keras.io/applications/#mobilenetv2" TargetMode="External"/><Relationship Id="rId5" Type="http://schemas.openxmlformats.org/officeDocument/2006/relationships/hyperlink" Target="https://keras.io/applications/#vgg16" TargetMode="External"/><Relationship Id="rId10" Type="http://schemas.openxmlformats.org/officeDocument/2006/relationships/hyperlink" Target="https://keras.io/applications/#mobilenet" TargetMode="External"/><Relationship Id="rId4" Type="http://schemas.openxmlformats.org/officeDocument/2006/relationships/hyperlink" Target="https://keras.io/applications/#xception" TargetMode="External"/><Relationship Id="rId9" Type="http://schemas.openxmlformats.org/officeDocument/2006/relationships/hyperlink" Target="https://keras.io/applications/#inceptionresnetv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5 </a:t>
            </a:r>
            <a:br>
              <a:rPr lang="en-US" dirty="0"/>
            </a:br>
            <a:r>
              <a:rPr lang="en-US" dirty="0"/>
              <a:t>Transfer Learning and GAN 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2745" y="3600450"/>
            <a:ext cx="6400800" cy="1752600"/>
          </a:xfrm>
        </p:spPr>
        <p:txBody>
          <a:bodyPr/>
          <a:lstStyle/>
          <a:p>
            <a:r>
              <a:rPr lang="en-US" b="1" dirty="0">
                <a:ea typeface="inherit"/>
                <a:cs typeface="inherit"/>
              </a:rPr>
              <a:t>CS 180 – Intelligent Systems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81200" y="536180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Dr. Victor Chen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>
                <a:solidFill>
                  <a:schemeClr val="tx1"/>
                </a:solidFill>
              </a:rPr>
              <a:t>Fall 2022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26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685800"/>
          </a:xfrm>
        </p:spPr>
        <p:txBody>
          <a:bodyPr/>
          <a:lstStyle/>
          <a:p>
            <a:r>
              <a:rPr lang="en-US" sz="3600" dirty="0"/>
              <a:t>Transfer learning in </a:t>
            </a:r>
            <a:r>
              <a:rPr lang="en-US" sz="3600" dirty="0" err="1"/>
              <a:t>Tensorflow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3124200"/>
            <a:ext cx="3386137" cy="84827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09600" y="914400"/>
            <a:ext cx="7848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b="0" kern="0" dirty="0"/>
              <a:t>Step 2:  Fix the weights from the pre-trained model</a:t>
            </a:r>
          </a:p>
        </p:txBody>
      </p:sp>
    </p:spTree>
    <p:extLst>
      <p:ext uri="{BB962C8B-B14F-4D97-AF65-F5344CB8AC3E}">
        <p14:creationId xmlns:p14="http://schemas.microsoft.com/office/powerpoint/2010/main" val="4109384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Transfer learning in </a:t>
            </a:r>
            <a:r>
              <a:rPr lang="en-US" sz="3600" dirty="0" err="1"/>
              <a:t>Tensorflow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3:   Add other layers on top of the pre-trained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24200"/>
            <a:ext cx="5562600" cy="55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85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Transfer learning is a shortcut to saving time or getting better performance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 transfer learning if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You </a:t>
            </a:r>
            <a:r>
              <a:rPr lang="en-US" sz="2400" dirty="0">
                <a:solidFill>
                  <a:srgbClr val="C00000"/>
                </a:solidFill>
              </a:rPr>
              <a:t>don't have much data </a:t>
            </a:r>
            <a:r>
              <a:rPr lang="en-US" sz="2400" dirty="0"/>
              <a:t>on your own task but you can identify a </a:t>
            </a:r>
            <a:r>
              <a:rPr lang="en-US" sz="2400" dirty="0">
                <a:solidFill>
                  <a:srgbClr val="FF0000"/>
                </a:solidFill>
              </a:rPr>
              <a:t>related task </a:t>
            </a:r>
            <a:r>
              <a:rPr lang="en-US" sz="2400" dirty="0"/>
              <a:t>and there is a </a:t>
            </a:r>
            <a:r>
              <a:rPr lang="en-US" sz="2400" dirty="0">
                <a:solidFill>
                  <a:srgbClr val="FF0000"/>
                </a:solidFill>
              </a:rPr>
              <a:t>pre-trained model </a:t>
            </a:r>
            <a:r>
              <a:rPr lang="en-US" sz="2400" dirty="0"/>
              <a:t>available for that task.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4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 transfer learning for your final project, which will boost the model performance and save training time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3480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7924800" cy="838200"/>
          </a:xfrm>
        </p:spPr>
        <p:txBody>
          <a:bodyPr/>
          <a:lstStyle/>
          <a:p>
            <a:r>
              <a:rPr lang="en-US" dirty="0"/>
              <a:t>GAN (Generative Adversarial Networks)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848600" cy="5257800"/>
          </a:xfrm>
        </p:spPr>
        <p:txBody>
          <a:bodyPr/>
          <a:lstStyle/>
          <a:p>
            <a:r>
              <a:rPr lang="en-US" sz="2400" b="1" dirty="0"/>
              <a:t>Discriminative algorithms </a:t>
            </a:r>
            <a:r>
              <a:rPr lang="en-US" sz="2400" dirty="0"/>
              <a:t>try to classify input data; that is, given the features of an instance of data, they predict a label or category to which that data belongs.</a:t>
            </a:r>
          </a:p>
          <a:p>
            <a:endParaRPr lang="en-US" sz="2400" b="1" dirty="0"/>
          </a:p>
          <a:p>
            <a:r>
              <a:rPr lang="en-US" sz="2400" b="1" dirty="0"/>
              <a:t>Generative algorithms </a:t>
            </a:r>
            <a:r>
              <a:rPr lang="en-US" sz="2400" dirty="0"/>
              <a:t>generate new, synthetic data that mimic real data. They are used in image generation, video generation and voice generation.</a:t>
            </a:r>
          </a:p>
          <a:p>
            <a:endParaRPr lang="en-US" sz="2400" dirty="0"/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While discriminative models care about the relation between y and x, generative models care about “how you get x.”</a:t>
            </a:r>
            <a:endParaRPr lang="en-US" sz="2400" dirty="0">
              <a:solidFill>
                <a:srgbClr val="FF0000"/>
              </a:solidFill>
              <a:hlinkClick r:id="rId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3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GAN(Generative Adversarial Networks)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546" y="914400"/>
            <a:ext cx="771090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4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 Video</a:t>
            </a:r>
          </a:p>
        </p:txBody>
      </p:sp>
    </p:spTree>
    <p:extLst>
      <p:ext uri="{BB962C8B-B14F-4D97-AF65-F5344CB8AC3E}">
        <p14:creationId xmlns:p14="http://schemas.microsoft.com/office/powerpoint/2010/main" val="342991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DeepFake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https://www.cnn.com/interactive/2019/01/business/pentagons-race-against-deepfakes/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380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Next Rembrandt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www.nextrembrandt.com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256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</a:rPr>
              <a:t>A large amount of data</a:t>
            </a:r>
            <a:r>
              <a:rPr lang="en-US" sz="2400" dirty="0"/>
              <a:t> is required to train good deep learning models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What if you </a:t>
            </a:r>
            <a:r>
              <a:rPr lang="en-US" sz="2400" dirty="0">
                <a:solidFill>
                  <a:srgbClr val="C00000"/>
                </a:solidFill>
              </a:rPr>
              <a:t>don't have much data </a:t>
            </a:r>
            <a:r>
              <a:rPr lang="en-US" sz="2400" dirty="0"/>
              <a:t>on your own task?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indent="0"/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dirty="0"/>
          </a:p>
        </p:txBody>
      </p:sp>
      <p:pic>
        <p:nvPicPr>
          <p:cNvPr id="4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3352800"/>
            <a:ext cx="3385908" cy="2634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1915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873" y="1905000"/>
            <a:ext cx="4148253" cy="402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82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If you </a:t>
            </a:r>
            <a:r>
              <a:rPr lang="en-US" sz="2400" dirty="0">
                <a:solidFill>
                  <a:srgbClr val="C00000"/>
                </a:solidFill>
              </a:rPr>
              <a:t>don't have much data </a:t>
            </a:r>
            <a:r>
              <a:rPr lang="en-US" sz="2400" dirty="0"/>
              <a:t>on your own task, find </a:t>
            </a:r>
            <a:r>
              <a:rPr lang="en-US" sz="2400" dirty="0">
                <a:solidFill>
                  <a:srgbClr val="FF0000"/>
                </a:solidFill>
              </a:rPr>
              <a:t>a similar task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with much data 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FF0000"/>
                </a:solidFill>
              </a:rPr>
              <a:t>use transfer learning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indent="0"/>
            <a:endParaRPr lang="en-US" sz="2400" dirty="0"/>
          </a:p>
          <a:p>
            <a:pPr marL="0" indent="0"/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In transfer learning, we reuse </a:t>
            </a:r>
            <a:r>
              <a:rPr lang="en-US" sz="2400" dirty="0">
                <a:solidFill>
                  <a:srgbClr val="FF0000"/>
                </a:solidFill>
              </a:rPr>
              <a:t>a model trained on one task for another task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133600"/>
            <a:ext cx="4491767" cy="323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71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Two basic steps in transfer learning: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Identify</a:t>
            </a:r>
            <a:r>
              <a:rPr lang="en-US" sz="2400" dirty="0">
                <a:solidFill>
                  <a:srgbClr val="C00000"/>
                </a:solidFill>
              </a:rPr>
              <a:t> a pre-trained model </a:t>
            </a:r>
            <a:r>
              <a:rPr lang="en-US" sz="2400" dirty="0"/>
              <a:t>on a different but </a:t>
            </a:r>
            <a:r>
              <a:rPr lang="en-US" sz="2400" dirty="0">
                <a:solidFill>
                  <a:srgbClr val="FF0000"/>
                </a:solidFill>
              </a:rPr>
              <a:t>similar </a:t>
            </a:r>
            <a:r>
              <a:rPr lang="en-US" sz="2400" dirty="0"/>
              <a:t>task.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Fine-tune</a:t>
            </a:r>
            <a:r>
              <a:rPr lang="en-US" sz="2400" dirty="0">
                <a:solidFill>
                  <a:srgbClr val="C00000"/>
                </a:solidFill>
              </a:rPr>
              <a:t> the pre-trained model </a:t>
            </a:r>
            <a:r>
              <a:rPr lang="en-US" sz="2400" dirty="0">
                <a:solidFill>
                  <a:srgbClr val="0000FF"/>
                </a:solidFill>
              </a:rPr>
              <a:t>using your own data</a:t>
            </a:r>
            <a:r>
              <a:rPr lang="en-US" sz="2400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We refine the </a:t>
            </a:r>
            <a:r>
              <a:rPr lang="en-US" sz="2400" dirty="0">
                <a:solidFill>
                  <a:srgbClr val="C00000"/>
                </a:solidFill>
              </a:rPr>
              <a:t>pre-trained model </a:t>
            </a:r>
            <a:r>
              <a:rPr lang="en-US" sz="2400" dirty="0"/>
              <a:t>to make sure it works for your exact problem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657600"/>
            <a:ext cx="4334107" cy="277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9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Transfer learning video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3425" y="914400"/>
            <a:ext cx="563715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856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How to find pre-trained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Many research institutions release models pre-trained on large datasets. These models took days or weeks to train on modern hardware.</a:t>
            </a:r>
          </a:p>
          <a:p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Pre-trained models on </a:t>
            </a:r>
            <a:r>
              <a:rPr lang="en-US" sz="2000" dirty="0">
                <a:solidFill>
                  <a:srgbClr val="FF0000"/>
                </a:solidFill>
              </a:rPr>
              <a:t>image classification problem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Oxford VGG Model</a:t>
            </a: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Google Inception Model</a:t>
            </a: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Microsoft </a:t>
            </a:r>
            <a:r>
              <a:rPr lang="en-US" dirty="0" err="1">
                <a:hlinkClick r:id="rId4"/>
              </a:rPr>
              <a:t>ResNet</a:t>
            </a:r>
            <a:r>
              <a:rPr lang="en-US" dirty="0">
                <a:hlinkClick r:id="rId4"/>
              </a:rPr>
              <a:t> Model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Pre-trained models on </a:t>
            </a:r>
            <a:r>
              <a:rPr lang="en-US" sz="2000" dirty="0">
                <a:solidFill>
                  <a:srgbClr val="FF0000"/>
                </a:solidFill>
              </a:rPr>
              <a:t>natural language processing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Google’s word2vec Model</a:t>
            </a: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Doc2vec model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Stanford’s </a:t>
            </a:r>
            <a:r>
              <a:rPr lang="en-US" dirty="0" err="1">
                <a:hlinkClick r:id="rId6"/>
              </a:rPr>
              <a:t>GloVe</a:t>
            </a:r>
            <a:r>
              <a:rPr lang="en-US" dirty="0">
                <a:hlinkClick r:id="rId6"/>
              </a:rPr>
              <a:t> Model</a:t>
            </a: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 err="1"/>
              <a:t>ELMo</a:t>
            </a:r>
            <a:endParaRPr lang="en-US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BERT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289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Pre-trained models </a:t>
            </a:r>
            <a:r>
              <a:rPr lang="en-US" altLang="zh-CN" sz="2800" dirty="0"/>
              <a:t>in </a:t>
            </a:r>
            <a:r>
              <a:rPr lang="en-US" altLang="zh-CN" sz="2800" dirty="0" err="1"/>
              <a:t>Tensorflow</a:t>
            </a:r>
            <a:r>
              <a:rPr lang="en-US" altLang="zh-CN" sz="2800" dirty="0"/>
              <a:t>/</a:t>
            </a:r>
            <a:r>
              <a:rPr lang="en-US" altLang="zh-CN" sz="2800" dirty="0" err="1"/>
              <a:t>Keras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hlinkClick r:id="rId2"/>
              </a:rPr>
              <a:t>https://keras.io/applications/</a:t>
            </a:r>
            <a:endParaRPr lang="en-US" sz="2400" dirty="0"/>
          </a:p>
          <a:p>
            <a:endParaRPr lang="en-US" sz="2400" dirty="0"/>
          </a:p>
          <a:p>
            <a:r>
              <a:rPr lang="en-US" sz="2400" b="1" dirty="0"/>
              <a:t>Models for image classification with weights trained on ImageNet (</a:t>
            </a:r>
            <a:r>
              <a:rPr lang="en-US" sz="2400" dirty="0">
                <a:hlinkClick r:id="rId3"/>
              </a:rPr>
              <a:t>http://image-net.org/index</a:t>
            </a:r>
            <a:r>
              <a:rPr lang="en-US" sz="2400" b="1" dirty="0"/>
              <a:t>):</a:t>
            </a:r>
          </a:p>
          <a:p>
            <a:endParaRPr lang="en-US" sz="2400" b="1" dirty="0"/>
          </a:p>
          <a:p>
            <a:r>
              <a:rPr lang="en-US" sz="1800" dirty="0" err="1">
                <a:hlinkClick r:id="rId4"/>
              </a:rPr>
              <a:t>Xception</a:t>
            </a:r>
            <a:endParaRPr lang="en-US" sz="1800" dirty="0"/>
          </a:p>
          <a:p>
            <a:r>
              <a:rPr lang="en-US" sz="1800" dirty="0">
                <a:solidFill>
                  <a:srgbClr val="FF0000"/>
                </a:solidFill>
                <a:hlinkClick r:id="rId5"/>
              </a:rPr>
              <a:t>VGG16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  <a:hlinkClick r:id="rId6"/>
              </a:rPr>
              <a:t>VGG19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 err="1">
                <a:solidFill>
                  <a:srgbClr val="FF0000"/>
                </a:solidFill>
                <a:hlinkClick r:id="rId7"/>
              </a:rPr>
              <a:t>ResNet</a:t>
            </a:r>
            <a:r>
              <a:rPr lang="en-US" sz="1800" dirty="0">
                <a:solidFill>
                  <a:srgbClr val="FF0000"/>
                </a:solidFill>
                <a:hlinkClick r:id="rId7"/>
              </a:rPr>
              <a:t>, ResNetV2, </a:t>
            </a:r>
            <a:r>
              <a:rPr lang="en-US" sz="1800" dirty="0" err="1">
                <a:solidFill>
                  <a:srgbClr val="FF0000"/>
                </a:solidFill>
                <a:hlinkClick r:id="rId7"/>
              </a:rPr>
              <a:t>ResNeXt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  <a:hlinkClick r:id="rId8"/>
              </a:rPr>
              <a:t>InceptionV3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  <a:hlinkClick r:id="rId9"/>
              </a:rPr>
              <a:t>InceptionResNetV2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 err="1">
                <a:hlinkClick r:id="rId10"/>
              </a:rPr>
              <a:t>MobileNet</a:t>
            </a:r>
            <a:endParaRPr lang="en-US" sz="1800" dirty="0"/>
          </a:p>
          <a:p>
            <a:r>
              <a:rPr lang="en-US" sz="1800" dirty="0">
                <a:hlinkClick r:id="rId11"/>
              </a:rPr>
              <a:t>MobileNetV2</a:t>
            </a:r>
            <a:endParaRPr lang="en-US" sz="1800" dirty="0"/>
          </a:p>
          <a:p>
            <a:r>
              <a:rPr lang="en-US" sz="1800" dirty="0" err="1">
                <a:hlinkClick r:id="rId12"/>
              </a:rPr>
              <a:t>DenseNet</a:t>
            </a:r>
            <a:endParaRPr lang="en-US" sz="1800" dirty="0"/>
          </a:p>
          <a:p>
            <a:r>
              <a:rPr lang="en-US" sz="1800" dirty="0" err="1">
                <a:hlinkClick r:id="rId13"/>
              </a:rPr>
              <a:t>NASNet</a:t>
            </a:r>
            <a:endParaRPr lang="en-US" sz="18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183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Transfer learning in </a:t>
            </a:r>
            <a:r>
              <a:rPr lang="en-US" sz="2400" dirty="0" err="1"/>
              <a:t>Tensorflow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2438400"/>
            <a:ext cx="7772400" cy="233571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762000" y="1066800"/>
            <a:ext cx="77724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b="0" kern="0" dirty="0"/>
              <a:t>Step 1:  Load a pre-trained model (except the top layer)</a:t>
            </a:r>
          </a:p>
        </p:txBody>
      </p:sp>
    </p:spTree>
    <p:extLst>
      <p:ext uri="{BB962C8B-B14F-4D97-AF65-F5344CB8AC3E}">
        <p14:creationId xmlns:p14="http://schemas.microsoft.com/office/powerpoint/2010/main" val="1695328181"/>
      </p:ext>
    </p:extLst>
  </p:cSld>
  <p:clrMapOvr>
    <a:masterClrMapping/>
  </p:clrMapOvr>
</p:sld>
</file>

<file path=ppt/theme/theme1.xml><?xml version="1.0" encoding="utf-8"?>
<a:theme xmlns:a="http://schemas.openxmlformats.org/drawingml/2006/main" name="Theme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0000FF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9900"/>
        </a:solidFill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1" i="0" u="none" strike="noStrike" cap="none" normalizeH="0" baseline="0" smtClean="0">
            <a:ln>
              <a:noFill/>
            </a:ln>
            <a:solidFill>
              <a:srgbClr val="FFFF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9900"/>
        </a:solidFill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1" i="0" u="none" strike="noStrike" cap="none" normalizeH="0" baseline="0" smtClean="0">
            <a:ln>
              <a:noFill/>
            </a:ln>
            <a:solidFill>
              <a:srgbClr val="FFFF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2" id="{0766D39A-B821-43C6-BEC6-AF0C15B25759}" vid="{4F2E8F59-EFAF-4CF6-82A2-0ECAC85D01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21085</TotalTime>
  <Words>463</Words>
  <Application>Microsoft Office PowerPoint</Application>
  <PresentationFormat>On-screen Show (4:3)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inherit</vt:lpstr>
      <vt:lpstr>Arial</vt:lpstr>
      <vt:lpstr>Calibri</vt:lpstr>
      <vt:lpstr>Times New Roman</vt:lpstr>
      <vt:lpstr>Theme2</vt:lpstr>
      <vt:lpstr>Lecture 5  Transfer Learning and GAN  </vt:lpstr>
      <vt:lpstr>Transfer learning</vt:lpstr>
      <vt:lpstr>Transfer learning </vt:lpstr>
      <vt:lpstr>Transfer learning</vt:lpstr>
      <vt:lpstr>Two basic steps in transfer learning:</vt:lpstr>
      <vt:lpstr>Transfer learning video</vt:lpstr>
      <vt:lpstr>How to find pre-trained models</vt:lpstr>
      <vt:lpstr>Pre-trained models in Tensorflow/Keras</vt:lpstr>
      <vt:lpstr>Transfer learning in Tensorflow</vt:lpstr>
      <vt:lpstr>Transfer learning in Tensorflow</vt:lpstr>
      <vt:lpstr>Transfer learning in Tensorflow</vt:lpstr>
      <vt:lpstr>Takeaway</vt:lpstr>
      <vt:lpstr>GAN (Generative Adversarial Networks) </vt:lpstr>
      <vt:lpstr>GAN(Generative Adversarial Networks) </vt:lpstr>
      <vt:lpstr>GAN Video</vt:lpstr>
      <vt:lpstr>DeepFake</vt:lpstr>
      <vt:lpstr>The Next Rembrandt</vt:lpstr>
    </vt:vector>
  </TitlesOfParts>
  <Company>NUS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networks</dc:title>
  <dc:creator>Min-Yen Kan</dc:creator>
  <cp:lastModifiedBy>Chen, Haiquan</cp:lastModifiedBy>
  <cp:revision>712</cp:revision>
  <cp:lastPrinted>2017-11-29T22:52:38Z</cp:lastPrinted>
  <dcterms:created xsi:type="dcterms:W3CDTF">2003-12-17T16:38:09Z</dcterms:created>
  <dcterms:modified xsi:type="dcterms:W3CDTF">2022-08-28T16:22:52Z</dcterms:modified>
</cp:coreProperties>
</file>

<file path=docProps/thumbnail.jpeg>
</file>